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Average"/>
      <p:regular r:id="rId13"/>
    </p:embeddedFont>
    <p:embeddedFont>
      <p:font typeface="Oswald"/>
      <p:regular r:id="rId14"/>
      <p:bold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Average-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Oswald-bold.fntdata"/><Relationship Id="rId14" Type="http://schemas.openxmlformats.org/officeDocument/2006/relationships/font" Target="fonts/Oswal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469f9a2ae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469f9a2ae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469f9a2ae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469f9a2ae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469f9a2ae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469f9a2ae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469f9a2ae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469f9a2ae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469f9a2aeb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469f9a2aeb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469f9a2ae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469f9a2ae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Heartbleed</a:t>
            </a:r>
            <a:endParaRPr/>
          </a:p>
        </p:txBody>
      </p:sp>
      <p:sp>
        <p:nvSpPr>
          <p:cNvPr id="60" name="Google Shape;60;p13"/>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By: Jace Alexander</a:t>
            </a:r>
            <a:endParaRPr/>
          </a:p>
        </p:txBody>
      </p:sp>
      <p:pic>
        <p:nvPicPr>
          <p:cNvPr id="61" name="Google Shape;61;p13"/>
          <p:cNvPicPr preferRelativeResize="0"/>
          <p:nvPr/>
        </p:nvPicPr>
        <p:blipFill>
          <a:blip r:embed="rId3">
            <a:alphaModFix/>
          </a:blip>
          <a:stretch>
            <a:fillRect/>
          </a:stretch>
        </p:blipFill>
        <p:spPr>
          <a:xfrm>
            <a:off x="6772100" y="247963"/>
            <a:ext cx="2095500" cy="2505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Heartbleed?</a:t>
            </a:r>
            <a:endParaRPr/>
          </a:p>
        </p:txBody>
      </p:sp>
      <p:sp>
        <p:nvSpPr>
          <p:cNvPr id="67" name="Google Shape;67;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Heartbleed Bug is a serious vulnerability in the popular OpenSSL cryptographic software library. This weakness allows stealing the information protected, under normal conditions, by the SSL/TLS encryption used to secure the Internet.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it works?</a:t>
            </a:r>
            <a:endParaRPr/>
          </a:p>
        </p:txBody>
      </p:sp>
      <p:sp>
        <p:nvSpPr>
          <p:cNvPr id="73" name="Google Shape;73;p15"/>
          <p:cNvSpPr txBox="1"/>
          <p:nvPr>
            <p:ph idx="1" type="body"/>
          </p:nvPr>
        </p:nvSpPr>
        <p:spPr>
          <a:xfrm>
            <a:off x="311700" y="1161425"/>
            <a:ext cx="6416100" cy="3407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Heartbleed attack allows an attacker to retrieve a block of memory of the server up to 64kb in response directly from the vulnerable server via sending the malicious heartbeat and there is no limit on the number of attacks that can be performed. </a:t>
            </a:r>
            <a:endParaRPr/>
          </a:p>
        </p:txBody>
      </p:sp>
      <p:pic>
        <p:nvPicPr>
          <p:cNvPr id="74" name="Google Shape;74;p15"/>
          <p:cNvPicPr preferRelativeResize="0"/>
          <p:nvPr/>
        </p:nvPicPr>
        <p:blipFill>
          <a:blip r:embed="rId3">
            <a:alphaModFix/>
          </a:blip>
          <a:stretch>
            <a:fillRect/>
          </a:stretch>
        </p:blipFill>
        <p:spPr>
          <a:xfrm>
            <a:off x="6727693" y="0"/>
            <a:ext cx="2416315"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Where was it used?</a:t>
            </a:r>
            <a:endParaRPr/>
          </a:p>
        </p:txBody>
      </p:sp>
      <p:sp>
        <p:nvSpPr>
          <p:cNvPr id="80" name="Google Shape;80;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It was used in the OpenSSL’s implementation of the TLS/DTLS heartbeat </a:t>
            </a:r>
            <a:r>
              <a:rPr lang="en"/>
              <a:t>extension</a:t>
            </a:r>
            <a:r>
              <a:rPr lang="en"/>
              <a:t> that allows attackers to read </a:t>
            </a:r>
            <a:r>
              <a:rPr lang="en"/>
              <a:t>portions</a:t>
            </a:r>
            <a:r>
              <a:rPr lang="en"/>
              <a:t> of the affected server’s memory, potentially revealing users data that the server did not intend to revel.</a:t>
            </a:r>
            <a:endParaRPr/>
          </a:p>
        </p:txBody>
      </p:sp>
      <p:pic>
        <p:nvPicPr>
          <p:cNvPr id="81" name="Google Shape;81;p16"/>
          <p:cNvPicPr preferRelativeResize="0"/>
          <p:nvPr/>
        </p:nvPicPr>
        <p:blipFill>
          <a:blip r:embed="rId3">
            <a:alphaModFix/>
          </a:blip>
          <a:stretch>
            <a:fillRect/>
          </a:stretch>
        </p:blipFill>
        <p:spPr>
          <a:xfrm>
            <a:off x="4129550" y="2178600"/>
            <a:ext cx="5014451" cy="2820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was it made?</a:t>
            </a:r>
            <a:endParaRPr/>
          </a:p>
        </p:txBody>
      </p:sp>
      <p:sp>
        <p:nvSpPr>
          <p:cNvPr id="87" name="Google Shape;87;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Bug is in the OpenSSL's implementation of the TLS/DTLS (transport layer security protocols) heartbeat extension (RFC6520). When it is exploited it leads to the leak of memory contents from the server to the client and from the client to the server.</a:t>
            </a:r>
            <a:endParaRPr/>
          </a:p>
        </p:txBody>
      </p:sp>
      <p:pic>
        <p:nvPicPr>
          <p:cNvPr id="88" name="Google Shape;88;p17"/>
          <p:cNvPicPr preferRelativeResize="0"/>
          <p:nvPr/>
        </p:nvPicPr>
        <p:blipFill>
          <a:blip r:embed="rId3">
            <a:alphaModFix/>
          </a:blip>
          <a:stretch>
            <a:fillRect/>
          </a:stretch>
        </p:blipFill>
        <p:spPr>
          <a:xfrm>
            <a:off x="4005300" y="2229100"/>
            <a:ext cx="4662449" cy="2819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was being leaked?</a:t>
            </a:r>
            <a:endParaRPr/>
          </a:p>
        </p:txBody>
      </p:sp>
      <p:sp>
        <p:nvSpPr>
          <p:cNvPr id="94" name="Google Shape;94;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Encryption is used to protect secrets that may harm your privacy or security if they leak. In order to coordinate recovery from this bug we have classified the compromised secrets to four categories: 1) primary key material, 2) secondary key material and 3) protected content and 4) collateral.</a:t>
            </a:r>
            <a:endParaRPr/>
          </a:p>
        </p:txBody>
      </p:sp>
      <p:pic>
        <p:nvPicPr>
          <p:cNvPr id="95" name="Google Shape;95;p18"/>
          <p:cNvPicPr preferRelativeResize="0"/>
          <p:nvPr/>
        </p:nvPicPr>
        <p:blipFill>
          <a:blip r:embed="rId3">
            <a:alphaModFix/>
          </a:blip>
          <a:stretch>
            <a:fillRect/>
          </a:stretch>
        </p:blipFill>
        <p:spPr>
          <a:xfrm>
            <a:off x="6131800" y="2131300"/>
            <a:ext cx="3012200" cy="3012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Resources</a:t>
            </a:r>
            <a:endParaRPr/>
          </a:p>
        </p:txBody>
      </p:sp>
      <p:sp>
        <p:nvSpPr>
          <p:cNvPr id="101" name="Google Shape;101;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Fruhlinger, J. (2017, September 13). What is the Heartbleed bug, how does it work and how was it fixed? Retrieved from https://www.csoonline.com/article/3223203/vulnerabilities/what-is-the-heartbleed-bug-how-does-it-work-and-how-was-it-fixed.html</a:t>
            </a:r>
            <a:endParaRPr sz="1500"/>
          </a:p>
          <a:p>
            <a:pPr indent="0" lvl="0" marL="0" rtl="0" algn="l">
              <a:spcBef>
                <a:spcPts val="1600"/>
              </a:spcBef>
              <a:spcAft>
                <a:spcPts val="0"/>
              </a:spcAft>
              <a:buNone/>
            </a:pPr>
            <a:r>
              <a:t/>
            </a:r>
            <a:endParaRPr sz="1500"/>
          </a:p>
          <a:p>
            <a:pPr indent="0" lvl="0" marL="0" rtl="0" algn="l">
              <a:spcBef>
                <a:spcPts val="1600"/>
              </a:spcBef>
              <a:spcAft>
                <a:spcPts val="0"/>
              </a:spcAft>
              <a:buNone/>
            </a:pPr>
            <a:r>
              <a:rPr lang="en" sz="1500"/>
              <a:t>Kumar, M. (2014, April 17). HeartBleed Bug Explained - 10 Most Frequently Asked Questions. Retrieved from https://thehackernews.com/2014/04/heartbleed-bug-explained-10-most.html</a:t>
            </a:r>
            <a:endParaRPr sz="1500"/>
          </a:p>
          <a:p>
            <a:pPr indent="0" lvl="0" marL="0" rtl="0" algn="l">
              <a:spcBef>
                <a:spcPts val="1600"/>
              </a:spcBef>
              <a:spcAft>
                <a:spcPts val="0"/>
              </a:spcAft>
              <a:buNone/>
            </a:pPr>
            <a:r>
              <a:t/>
            </a:r>
            <a:endParaRPr sz="1500"/>
          </a:p>
          <a:p>
            <a:pPr indent="0" lvl="0" marL="0" rtl="0" algn="l">
              <a:spcBef>
                <a:spcPts val="1600"/>
              </a:spcBef>
              <a:spcAft>
                <a:spcPts val="0"/>
              </a:spcAft>
              <a:buNone/>
            </a:pPr>
            <a:r>
              <a:rPr lang="en" sz="1500"/>
              <a:t>Synopsys, Inc. http://www.synopsys.com/. (n.d.). Heartbleed Bug. Retrieved from http://heartbleed.com/</a:t>
            </a:r>
            <a:endParaRPr sz="1500"/>
          </a:p>
          <a:p>
            <a:pPr indent="0" lvl="0" marL="0" rtl="0" algn="l">
              <a:spcBef>
                <a:spcPts val="1600"/>
              </a:spcBef>
              <a:spcAft>
                <a:spcPts val="1600"/>
              </a:spcAft>
              <a:buNone/>
            </a:pPr>
            <a:r>
              <a:t/>
            </a:r>
            <a:endParaRPr sz="1500"/>
          </a:p>
        </p:txBody>
      </p:sp>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